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62" r:id="rId2"/>
    <p:sldId id="363" r:id="rId3"/>
    <p:sldId id="359" r:id="rId4"/>
    <p:sldId id="327" r:id="rId5"/>
    <p:sldId id="365" r:id="rId6"/>
    <p:sldId id="369" r:id="rId7"/>
    <p:sldId id="364" r:id="rId8"/>
    <p:sldId id="366" r:id="rId9"/>
    <p:sldId id="378" r:id="rId10"/>
    <p:sldId id="379" r:id="rId11"/>
    <p:sldId id="380" r:id="rId12"/>
    <p:sldId id="381" r:id="rId13"/>
    <p:sldId id="382" r:id="rId14"/>
    <p:sldId id="383" r:id="rId15"/>
    <p:sldId id="370" r:id="rId16"/>
    <p:sldId id="376" r:id="rId17"/>
    <p:sldId id="387" r:id="rId18"/>
    <p:sldId id="371" r:id="rId19"/>
    <p:sldId id="385" r:id="rId20"/>
    <p:sldId id="372" r:id="rId21"/>
    <p:sldId id="384" r:id="rId22"/>
    <p:sldId id="388" r:id="rId23"/>
    <p:sldId id="375" r:id="rId24"/>
    <p:sldId id="373" r:id="rId25"/>
    <p:sldId id="374" r:id="rId26"/>
    <p:sldId id="297" r:id="rId27"/>
  </p:sldIdLst>
  <p:sldSz cx="12192000" cy="6858000"/>
  <p:notesSz cx="6858000" cy="9144000"/>
  <p:embeddedFontLst>
    <p:embeddedFont>
      <p:font typeface="Bahnschrift Light" panose="020B0502040204020203" pitchFamily="34" charset="0"/>
      <p:regular r:id="rId30"/>
    </p:embeddedFont>
    <p:embeddedFont>
      <p:font typeface="Bahnschrift Light Condensed" panose="020B0502040204020203" pitchFamily="34" charset="0"/>
      <p:regular r:id="rId31"/>
    </p:embeddedFont>
    <p:embeddedFont>
      <p:font typeface="G마켓 산스 Bold" panose="02000000000000000000" pitchFamily="50" charset="-127"/>
      <p:regular r:id="rId32"/>
    </p:embeddedFont>
    <p:embeddedFont>
      <p:font typeface="G마켓 산스 Medium" panose="02000000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 Semilight" panose="020B0502040204020203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E6"/>
    <a:srgbClr val="F6F5F5"/>
    <a:srgbClr val="595959"/>
    <a:srgbClr val="C4A9D2"/>
    <a:srgbClr val="707070"/>
    <a:srgbClr val="A49ECA"/>
    <a:srgbClr val="0070C0"/>
    <a:srgbClr val="C9C9D5"/>
    <a:srgbClr val="94A7A5"/>
    <a:srgbClr val="E4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67" autoAdjust="0"/>
  </p:normalViewPr>
  <p:slideViewPr>
    <p:cSldViewPr>
      <p:cViewPr varScale="1">
        <p:scale>
          <a:sx n="75" d="100"/>
          <a:sy n="75" d="100"/>
        </p:scale>
        <p:origin x="1128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id="{4A56E8E0-354A-4287-A357-007B163E8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842" y="4437107"/>
            <a:ext cx="7776864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400" kern="1200" baseline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D13D275-350A-4D9D-98DB-2959671020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27649" y="3212975"/>
            <a:ext cx="7920879" cy="8652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400" kern="1200" baseline="0" dirty="0">
                <a:solidFill>
                  <a:schemeClr val="bg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r>
              <a:rPr lang="ko-KR" altLang="en-US" dirty="0" err="1"/>
              <a:t>대제목</a:t>
            </a:r>
            <a:endParaRPr lang="ko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81C53395-3927-4D43-9D13-4D4F6C264A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2208" y="2636837"/>
            <a:ext cx="4752131" cy="7921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3">
            <a:extLst>
              <a:ext uri="{FF2B5EF4-FFF2-40B4-BE49-F238E27FC236}">
                <a16:creationId xmlns:a16="http://schemas.microsoft.com/office/drawing/2014/main" id="{B992613A-B90A-4DF9-A457-348172BB34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54057" y="3440329"/>
            <a:ext cx="4665843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4" name="텍스트 개체 틀 23">
            <a:extLst>
              <a:ext uri="{FF2B5EF4-FFF2-40B4-BE49-F238E27FC236}">
                <a16:creationId xmlns:a16="http://schemas.microsoft.com/office/drawing/2014/main" id="{6706FBEA-7639-4D1C-9EDC-723451FB4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4357" y="3440329"/>
            <a:ext cx="4792843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 startAt="4"/>
              <a:defRPr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4B3B6-3572-494E-A56C-28AF935D4FB7}"/>
              </a:ext>
            </a:extLst>
          </p:cNvPr>
          <p:cNvSpPr txBox="1"/>
          <p:nvPr userDrawn="1"/>
        </p:nvSpPr>
        <p:spPr>
          <a:xfrm>
            <a:off x="1199456" y="1957663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570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7D9CBF2-022B-4A37-980C-31A4968EAE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94" y="1628775"/>
            <a:ext cx="1295400" cy="11080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 b="1">
                <a:solidFill>
                  <a:srgbClr val="00B8E6"/>
                </a:solidFill>
                <a:latin typeface="Bahnschrift Light" panose="020B0502040204020203" pitchFamily="34" charset="0"/>
              </a:defRPr>
            </a:lvl1pPr>
            <a:lvl2pPr marL="457200" indent="0">
              <a:buFontTx/>
              <a:buNone/>
              <a:defRPr>
                <a:solidFill>
                  <a:srgbClr val="00B8E6"/>
                </a:solidFill>
                <a:latin typeface="Bahnschrift Light Condensed" panose="020B0502040204020203" pitchFamily="34" charset="0"/>
              </a:defRPr>
            </a:lvl2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3478E92-5A70-4C61-A2F7-48C5220E82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07965" y="1786730"/>
            <a:ext cx="4752131" cy="7921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rgbClr val="00B8E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F3DC1D8-0082-41C7-B66F-8E359FA5FC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7994" y="2514621"/>
            <a:ext cx="4682102" cy="5048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4611031-D7E4-4B1D-A989-7F4141D5E8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1088" y="3284538"/>
            <a:ext cx="7273304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88819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45EC3-52F3-4061-9BF5-8478B796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10972800" cy="796908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208B8-BD6E-4264-BC90-8B1153AE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429397"/>
            <a:ext cx="2578904" cy="352403"/>
          </a:xfrm>
        </p:spPr>
        <p:txBody>
          <a:bodyPr/>
          <a:lstStyle>
            <a:lvl1pPr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 </a:t>
            </a:r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텍스트 개체 틀 17">
            <a:extLst>
              <a:ext uri="{FF2B5EF4-FFF2-40B4-BE49-F238E27FC236}">
                <a16:creationId xmlns:a16="http://schemas.microsoft.com/office/drawing/2014/main" id="{86299A27-1BD9-48E9-86A3-B955B34F0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5877" y="1484785"/>
            <a:ext cx="4752131" cy="4416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6" name="텍스트 개체 틀 23">
            <a:extLst>
              <a:ext uri="{FF2B5EF4-FFF2-40B4-BE49-F238E27FC236}">
                <a16:creationId xmlns:a16="http://schemas.microsoft.com/office/drawing/2014/main" id="{69A145D8-BEA0-42FB-9E05-E82522CF8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1984" y="1926854"/>
            <a:ext cx="4326024" cy="1445478"/>
          </a:xfrm>
        </p:spPr>
        <p:txBody>
          <a:bodyPr>
            <a:normAutofit/>
          </a:bodyPr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7" name="텍스트 개체 틀 17">
            <a:extLst>
              <a:ext uri="{FF2B5EF4-FFF2-40B4-BE49-F238E27FC236}">
                <a16:creationId xmlns:a16="http://schemas.microsoft.com/office/drawing/2014/main" id="{CAEBAA80-7994-4AEB-902D-D2DB90043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5877" y="3635391"/>
            <a:ext cx="4752131" cy="4416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23">
            <a:extLst>
              <a:ext uri="{FF2B5EF4-FFF2-40B4-BE49-F238E27FC236}">
                <a16:creationId xmlns:a16="http://schemas.microsoft.com/office/drawing/2014/main" id="{78CD7314-9EB7-48DC-BE79-BB572B34B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1984" y="4077460"/>
            <a:ext cx="4326024" cy="1877526"/>
          </a:xfrm>
        </p:spPr>
        <p:txBody>
          <a:bodyPr>
            <a:normAutofit/>
          </a:bodyPr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281524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04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9" r:id="rId4"/>
    <p:sldLayoutId id="2147483664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65EC2A1C-5FAC-40FB-83A2-7003A956E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7930" y="4437107"/>
            <a:ext cx="7758775" cy="430887"/>
          </a:xfrm>
        </p:spPr>
        <p:txBody>
          <a:bodyPr/>
          <a:lstStyle/>
          <a:p>
            <a:r>
              <a:rPr lang="en-US" altLang="ko-KR" dirty="0" err="1"/>
              <a:t>Allsense</a:t>
            </a:r>
            <a:r>
              <a:rPr lang="en-US" altLang="ko-KR" dirty="0"/>
              <a:t> </a:t>
            </a:r>
            <a:r>
              <a:rPr lang="ko-KR" altLang="en-US" dirty="0"/>
              <a:t>호흡기 단말장치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14F10D-703A-4F05-8BC2-6CB3BF185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649" y="2996953"/>
            <a:ext cx="7920879" cy="1081280"/>
          </a:xfrm>
        </p:spPr>
        <p:txBody>
          <a:bodyPr/>
          <a:lstStyle/>
          <a:p>
            <a:r>
              <a:rPr lang="ko-KR" altLang="en-US" sz="4000" dirty="0"/>
              <a:t>호흡기 단말장치 </a:t>
            </a:r>
            <a:br>
              <a:rPr lang="en-US" altLang="ko-KR" sz="4000" dirty="0"/>
            </a:br>
            <a:r>
              <a:rPr lang="ko-KR" altLang="en-US" sz="4000" dirty="0"/>
              <a:t>센서 자료 분석 사용 가이드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89EDAC-5333-4C2F-8338-11FA986E9611}"/>
              </a:ext>
            </a:extLst>
          </p:cNvPr>
          <p:cNvCxnSpPr>
            <a:cxnSpLocks/>
          </p:cNvCxnSpPr>
          <p:nvPr/>
        </p:nvCxnSpPr>
        <p:spPr>
          <a:xfrm>
            <a:off x="2917931" y="4123065"/>
            <a:ext cx="7704856" cy="0"/>
          </a:xfrm>
          <a:prstGeom prst="line">
            <a:avLst/>
          </a:prstGeom>
          <a:ln w="19050">
            <a:solidFill>
              <a:srgbClr val="F6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3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4B8AFE-D4D9-7B0A-8052-47FB30D4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53920"/>
            <a:ext cx="8057697" cy="43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[4]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C3101-2107-4A7C-5E55-8BA1775C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68760"/>
            <a:ext cx="7300150" cy="45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9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[5]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D7B94-7E72-639F-AE8C-43062AC9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078516"/>
            <a:ext cx="7560840" cy="52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[6]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4C833-5B12-B900-514E-5D390EB7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124744"/>
            <a:ext cx="7650299" cy="48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[7]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016EA-BB48-B12A-F2E9-2B2BCDBC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556792"/>
            <a:ext cx="8424377" cy="40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1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데이터 소스 추가 </a:t>
            </a:r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A5FCDD9-4939-2A53-A014-EF4B7641D14E}"/>
              </a:ext>
            </a:extLst>
          </p:cNvPr>
          <p:cNvSpPr txBox="1"/>
          <p:nvPr/>
        </p:nvSpPr>
        <p:spPr>
          <a:xfrm>
            <a:off x="1794307" y="4820534"/>
            <a:ext cx="824334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목록의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1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connections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안의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Add new connection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을 클릭</a:t>
            </a:r>
            <a:endParaRPr lang="en-US" altLang="ko-KR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2 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번창이 나타나면 </a:t>
            </a:r>
            <a:r>
              <a:rPr lang="en-US" altLang="ko-KR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sqlite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를 검색 </a:t>
            </a:r>
            <a:endParaRPr lang="en-US" altLang="ko-KR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 </a:t>
            </a:r>
            <a:r>
              <a:rPr lang="en-US" altLang="ko-KR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Sqlite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를 클릭</a:t>
            </a:r>
            <a:endParaRPr lang="en-US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981575-8274-3B37-636F-F29539B50C16}"/>
              </a:ext>
            </a:extLst>
          </p:cNvPr>
          <p:cNvGrpSpPr/>
          <p:nvPr/>
        </p:nvGrpSpPr>
        <p:grpSpPr>
          <a:xfrm>
            <a:off x="1559496" y="1180746"/>
            <a:ext cx="8712968" cy="3307548"/>
            <a:chOff x="334787" y="2204864"/>
            <a:chExt cx="7705429" cy="27363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068496-E108-D454-B4B0-5E08A2D7140D}"/>
                </a:ext>
              </a:extLst>
            </p:cNvPr>
            <p:cNvGrpSpPr/>
            <p:nvPr/>
          </p:nvGrpSpPr>
          <p:grpSpPr>
            <a:xfrm>
              <a:off x="334787" y="2204864"/>
              <a:ext cx="7705429" cy="2736304"/>
              <a:chOff x="508552" y="2215133"/>
              <a:chExt cx="7373033" cy="1807022"/>
            </a:xfrm>
          </p:grpSpPr>
          <p:sp>
            <p:nvSpPr>
              <p:cNvPr id="4" name="Freeform 2">
                <a:extLst>
                  <a:ext uri="{FF2B5EF4-FFF2-40B4-BE49-F238E27FC236}">
                    <a16:creationId xmlns:a16="http://schemas.microsoft.com/office/drawing/2014/main" id="{7E21EFCA-B79F-D889-3FB6-2A798013BD37}"/>
                  </a:ext>
                </a:extLst>
              </p:cNvPr>
              <p:cNvSpPr/>
              <p:nvPr/>
            </p:nvSpPr>
            <p:spPr>
              <a:xfrm>
                <a:off x="508552" y="2215133"/>
                <a:ext cx="7373033" cy="1807022"/>
              </a:xfrm>
              <a:custGeom>
                <a:avLst/>
                <a:gdLst/>
                <a:ahLst/>
                <a:cxnLst/>
                <a:rect l="l" t="t" r="r" b="b"/>
                <a:pathLst>
                  <a:path w="11202463" h="5797894">
                    <a:moveTo>
                      <a:pt x="0" y="0"/>
                    </a:moveTo>
                    <a:lnTo>
                      <a:pt x="11202463" y="0"/>
                    </a:lnTo>
                    <a:lnTo>
                      <a:pt x="11202463" y="5797894"/>
                    </a:lnTo>
                    <a:lnTo>
                      <a:pt x="0" y="57978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9629951-2B43-EECD-26C4-2F4A4995BEC9}"/>
                  </a:ext>
                </a:extLst>
              </p:cNvPr>
              <p:cNvSpPr/>
              <p:nvPr/>
            </p:nvSpPr>
            <p:spPr>
              <a:xfrm>
                <a:off x="1114445" y="3248847"/>
                <a:ext cx="2226947" cy="30757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14C7331-5DCF-D09D-6EC9-835B234355DF}"/>
                  </a:ext>
                </a:extLst>
              </p:cNvPr>
              <p:cNvSpPr/>
              <p:nvPr/>
            </p:nvSpPr>
            <p:spPr>
              <a:xfrm>
                <a:off x="3624711" y="2976863"/>
                <a:ext cx="1211967" cy="268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5781863-6BC3-35B8-A8A0-D97CD2955F29}"/>
                  </a:ext>
                </a:extLst>
              </p:cNvPr>
              <p:cNvSpPr/>
              <p:nvPr/>
            </p:nvSpPr>
            <p:spPr>
              <a:xfrm>
                <a:off x="3624711" y="3553431"/>
                <a:ext cx="3842903" cy="3701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CC8FA481-76D7-7D0C-6C0A-94B139CB1435}"/>
                  </a:ext>
                </a:extLst>
              </p:cNvPr>
              <p:cNvSpPr txBox="1"/>
              <p:nvPr/>
            </p:nvSpPr>
            <p:spPr>
              <a:xfrm>
                <a:off x="831126" y="3321701"/>
                <a:ext cx="378826" cy="2654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</a:pPr>
                <a:r>
                  <a:rPr lang="en-US" altLang="ko-KR" sz="2199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Source Han Sans KR"/>
                    <a:sym typeface="Source Han Sans KR"/>
                  </a:rPr>
                  <a:t>1</a:t>
                </a:r>
              </a:p>
            </p:txBody>
          </p:sp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D1114FDB-8F05-BC06-A80F-053FE2903878}"/>
                  </a:ext>
                </a:extLst>
              </p:cNvPr>
              <p:cNvSpPr txBox="1"/>
              <p:nvPr/>
            </p:nvSpPr>
            <p:spPr>
              <a:xfrm>
                <a:off x="3393705" y="2813092"/>
                <a:ext cx="462013" cy="2654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</a:pPr>
                <a:r>
                  <a:rPr lang="en-US" altLang="ko-KR" sz="2199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Source Han Sans KR"/>
                    <a:sym typeface="Source Han Sans KR"/>
                  </a:rPr>
                  <a:t>2</a:t>
                </a:r>
              </a:p>
            </p:txBody>
          </p:sp>
        </p:grpSp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A6569EAB-38A7-F3E8-2991-D69A674BC307}"/>
                </a:ext>
              </a:extLst>
            </p:cNvPr>
            <p:cNvSpPr txBox="1"/>
            <p:nvPr/>
          </p:nvSpPr>
          <p:spPr>
            <a:xfrm>
              <a:off x="3295339" y="4510791"/>
              <a:ext cx="434928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930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데이터 소스 추가 </a:t>
            </a:r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DED3FCD-FFB8-1C0F-C1CE-61DDABD965DE}"/>
              </a:ext>
            </a:extLst>
          </p:cNvPr>
          <p:cNvSpPr txBox="1"/>
          <p:nvPr/>
        </p:nvSpPr>
        <p:spPr>
          <a:xfrm>
            <a:off x="1408667" y="4968878"/>
            <a:ext cx="9702832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Install 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버튼을 눌러 데이터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plugin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을 설치하면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Add new data source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버튼으로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install 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버튼이 변경됨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 </a:t>
            </a:r>
          </a:p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변경된 버튼을 클릭</a:t>
            </a:r>
            <a:endParaRPr lang="en-US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C6CE74-7230-9D5C-9F20-5798F0C416E7}"/>
              </a:ext>
            </a:extLst>
          </p:cNvPr>
          <p:cNvGrpSpPr/>
          <p:nvPr/>
        </p:nvGrpSpPr>
        <p:grpSpPr>
          <a:xfrm>
            <a:off x="436476" y="1277351"/>
            <a:ext cx="11319048" cy="3183047"/>
            <a:chOff x="384652" y="3976685"/>
            <a:chExt cx="8904052" cy="2174935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AE67F3C-69F0-B4ED-CC71-C0DEDBA65212}"/>
                </a:ext>
              </a:extLst>
            </p:cNvPr>
            <p:cNvSpPr/>
            <p:nvPr/>
          </p:nvSpPr>
          <p:spPr>
            <a:xfrm>
              <a:off x="384652" y="3976685"/>
              <a:ext cx="8904052" cy="2174935"/>
            </a:xfrm>
            <a:custGeom>
              <a:avLst/>
              <a:gdLst/>
              <a:ahLst/>
              <a:cxnLst/>
              <a:rect l="l" t="t" r="r" b="b"/>
              <a:pathLst>
                <a:path w="13417956" h="2143443">
                  <a:moveTo>
                    <a:pt x="0" y="0"/>
                  </a:moveTo>
                  <a:lnTo>
                    <a:pt x="13417956" y="0"/>
                  </a:lnTo>
                  <a:lnTo>
                    <a:pt x="13417956" y="2143443"/>
                  </a:lnTo>
                  <a:lnTo>
                    <a:pt x="0" y="2143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444893C3-0D32-D49A-6E3F-A9AEA1ECCB40}"/>
                </a:ext>
              </a:extLst>
            </p:cNvPr>
            <p:cNvSpPr/>
            <p:nvPr/>
          </p:nvSpPr>
          <p:spPr>
            <a:xfrm>
              <a:off x="4456798" y="4701924"/>
              <a:ext cx="4814868" cy="477808"/>
            </a:xfrm>
            <a:custGeom>
              <a:avLst/>
              <a:gdLst/>
              <a:ahLst/>
              <a:cxnLst/>
              <a:rect l="l" t="t" r="r" b="b"/>
              <a:pathLst>
                <a:path w="7218425" h="682728">
                  <a:moveTo>
                    <a:pt x="0" y="0"/>
                  </a:moveTo>
                  <a:lnTo>
                    <a:pt x="7218425" y="0"/>
                  </a:lnTo>
                  <a:lnTo>
                    <a:pt x="7218425" y="682728"/>
                  </a:lnTo>
                  <a:lnTo>
                    <a:pt x="0" y="682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72CEC6-B1EA-72FA-568F-1B9E7D05D485}"/>
                </a:ext>
              </a:extLst>
            </p:cNvPr>
            <p:cNvSpPr/>
            <p:nvPr/>
          </p:nvSpPr>
          <p:spPr>
            <a:xfrm>
              <a:off x="8364019" y="4760713"/>
              <a:ext cx="924685" cy="2934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A4AC3E-9730-0306-B4A0-1BB0F87C0199}"/>
                </a:ext>
              </a:extLst>
            </p:cNvPr>
            <p:cNvSpPr/>
            <p:nvPr/>
          </p:nvSpPr>
          <p:spPr>
            <a:xfrm>
              <a:off x="8662055" y="4152072"/>
              <a:ext cx="522086" cy="4109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BDE7FCD-4C40-F40D-CA98-8746E6AF783F}"/>
                </a:ext>
              </a:extLst>
            </p:cNvPr>
            <p:cNvSpPr/>
            <p:nvPr/>
          </p:nvSpPr>
          <p:spPr>
            <a:xfrm rot="5694983">
              <a:off x="8790922" y="4446767"/>
              <a:ext cx="304800" cy="4572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73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 데이터 소스 추가 </a:t>
            </a:r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A52FCA6-4BEB-1AB8-B346-80FDC84035D7}"/>
              </a:ext>
            </a:extLst>
          </p:cNvPr>
          <p:cNvSpPr txBox="1"/>
          <p:nvPr/>
        </p:nvSpPr>
        <p:spPr>
          <a:xfrm>
            <a:off x="491385" y="4466987"/>
            <a:ext cx="1111298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1번 : </a:t>
            </a:r>
            <a:r>
              <a:rPr lang="en-US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</a:t>
            </a:r>
            <a:r>
              <a:rPr 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Source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를 지칭할 이름을 생성해줌</a:t>
            </a:r>
            <a:endParaRPr lang="en-US" altLang="ko-KR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2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: path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에 </a:t>
            </a:r>
            <a:r>
              <a:rPr lang="en-US" altLang="ko-KR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sensor_data.sqlite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파일이 존재하는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subscriber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폴더의 파일 경로를 복사하여 </a:t>
            </a:r>
            <a:r>
              <a:rPr lang="ko-KR" altLang="en-US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붙여넣기함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BC927D-1479-C672-E548-88DAE9DB58C7}"/>
              </a:ext>
            </a:extLst>
          </p:cNvPr>
          <p:cNvGrpSpPr/>
          <p:nvPr/>
        </p:nvGrpSpPr>
        <p:grpSpPr>
          <a:xfrm>
            <a:off x="469414" y="1419474"/>
            <a:ext cx="11218973" cy="2397815"/>
            <a:chOff x="391282" y="1226157"/>
            <a:chExt cx="7205437" cy="837316"/>
          </a:xfrm>
        </p:grpSpPr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937999C5-D0EC-1823-91A1-1D44DEB346EF}"/>
                </a:ext>
              </a:extLst>
            </p:cNvPr>
            <p:cNvSpPr/>
            <p:nvPr/>
          </p:nvSpPr>
          <p:spPr>
            <a:xfrm>
              <a:off x="391282" y="1226157"/>
              <a:ext cx="7137367" cy="819356"/>
            </a:xfrm>
            <a:custGeom>
              <a:avLst/>
              <a:gdLst/>
              <a:ahLst/>
              <a:cxnLst/>
              <a:rect l="l" t="t" r="r" b="b"/>
              <a:pathLst>
                <a:path w="12600630" h="2539291">
                  <a:moveTo>
                    <a:pt x="0" y="0"/>
                  </a:moveTo>
                  <a:lnTo>
                    <a:pt x="12600630" y="0"/>
                  </a:lnTo>
                  <a:lnTo>
                    <a:pt x="12600630" y="2539291"/>
                  </a:lnTo>
                  <a:lnTo>
                    <a:pt x="0" y="2539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1C79E6-FD93-97F5-AFFA-1BA03ABACF0E}"/>
                </a:ext>
              </a:extLst>
            </p:cNvPr>
            <p:cNvSpPr/>
            <p:nvPr/>
          </p:nvSpPr>
          <p:spPr>
            <a:xfrm>
              <a:off x="972598" y="1635835"/>
              <a:ext cx="1262391" cy="171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67B68BD0-932D-3431-C776-5D4648DE0ED3}"/>
                </a:ext>
              </a:extLst>
            </p:cNvPr>
            <p:cNvSpPr txBox="1"/>
            <p:nvPr/>
          </p:nvSpPr>
          <p:spPr>
            <a:xfrm>
              <a:off x="799021" y="1617875"/>
              <a:ext cx="203343" cy="140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1</a:t>
              </a:r>
            </a:p>
          </p:txBody>
        </p: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09378D27-F97A-2ED8-5F24-575255D3B94C}"/>
                </a:ext>
              </a:extLst>
            </p:cNvPr>
            <p:cNvSpPr txBox="1"/>
            <p:nvPr/>
          </p:nvSpPr>
          <p:spPr>
            <a:xfrm>
              <a:off x="1020110" y="1889744"/>
              <a:ext cx="238815" cy="140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225A640-17B7-3DC3-DDC3-95DB97058C09}"/>
                </a:ext>
              </a:extLst>
            </p:cNvPr>
            <p:cNvSpPr/>
            <p:nvPr/>
          </p:nvSpPr>
          <p:spPr>
            <a:xfrm>
              <a:off x="1273036" y="1891504"/>
              <a:ext cx="1850659" cy="171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D4D658-74BF-3F2F-E89A-61BD22E61818}"/>
                </a:ext>
              </a:extLst>
            </p:cNvPr>
            <p:cNvSpPr/>
            <p:nvPr/>
          </p:nvSpPr>
          <p:spPr>
            <a:xfrm>
              <a:off x="4479093" y="1480582"/>
              <a:ext cx="3117626" cy="171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">
              <a:extLst>
                <a:ext uri="{FF2B5EF4-FFF2-40B4-BE49-F238E27FC236}">
                  <a16:creationId xmlns:a16="http://schemas.microsoft.com/office/drawing/2014/main" id="{2815923A-8904-E346-7197-C051A49AFFAF}"/>
                </a:ext>
              </a:extLst>
            </p:cNvPr>
            <p:cNvSpPr txBox="1"/>
            <p:nvPr/>
          </p:nvSpPr>
          <p:spPr>
            <a:xfrm>
              <a:off x="3727498" y="1449769"/>
              <a:ext cx="893930" cy="140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ko-KR" altLang="en-US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파일 경로</a:t>
              </a:r>
              <a:endPara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6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 데이터 소스 추가 </a:t>
            </a:r>
            <a:r>
              <a:rPr lang="en-US" altLang="ko-KR" dirty="0"/>
              <a:t>[4]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1579203-6FD7-6A9D-02D8-BE248C5785E8}"/>
              </a:ext>
            </a:extLst>
          </p:cNvPr>
          <p:cNvSpPr txBox="1"/>
          <p:nvPr/>
        </p:nvSpPr>
        <p:spPr>
          <a:xfrm>
            <a:off x="911424" y="4077072"/>
            <a:ext cx="8831441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번과 같이 경로지정 이후 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“\</a:t>
            </a:r>
            <a:r>
              <a:rPr lang="en-US" altLang="ko-KR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sensor_data.sqlite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”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를 경로 뒤에 추가해줌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812DB7-9776-47BE-D493-EE5E5480B3EA}"/>
              </a:ext>
            </a:extLst>
          </p:cNvPr>
          <p:cNvGrpSpPr/>
          <p:nvPr/>
        </p:nvGrpSpPr>
        <p:grpSpPr>
          <a:xfrm>
            <a:off x="1244605" y="1405130"/>
            <a:ext cx="8944724" cy="2245779"/>
            <a:chOff x="1782212" y="3842269"/>
            <a:chExt cx="7808327" cy="16741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D27B59F-C122-BD1E-D2DE-CDD874658295}"/>
                </a:ext>
              </a:extLst>
            </p:cNvPr>
            <p:cNvGrpSpPr/>
            <p:nvPr/>
          </p:nvGrpSpPr>
          <p:grpSpPr>
            <a:xfrm>
              <a:off x="1782212" y="3842269"/>
              <a:ext cx="7808327" cy="1674122"/>
              <a:chOff x="194200" y="2235681"/>
              <a:chExt cx="6763419" cy="937112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AE420D94-3775-8B3B-07D3-D1A152A8657E}"/>
                  </a:ext>
                </a:extLst>
              </p:cNvPr>
              <p:cNvSpPr/>
              <p:nvPr/>
            </p:nvSpPr>
            <p:spPr>
              <a:xfrm>
                <a:off x="194200" y="2235681"/>
                <a:ext cx="6763419" cy="924751"/>
              </a:xfrm>
              <a:custGeom>
                <a:avLst/>
                <a:gdLst/>
                <a:ahLst/>
                <a:cxnLst/>
                <a:rect l="l" t="t" r="r" b="b"/>
                <a:pathLst>
                  <a:path w="10614526" h="2865922">
                    <a:moveTo>
                      <a:pt x="0" y="0"/>
                    </a:moveTo>
                    <a:lnTo>
                      <a:pt x="10614526" y="0"/>
                    </a:lnTo>
                    <a:lnTo>
                      <a:pt x="10614526" y="2865922"/>
                    </a:lnTo>
                    <a:lnTo>
                      <a:pt x="0" y="28659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D792B7-47BD-4A01-A1A4-CD91E12E9305}"/>
                  </a:ext>
                </a:extLst>
              </p:cNvPr>
              <p:cNvSpPr/>
              <p:nvPr/>
            </p:nvSpPr>
            <p:spPr>
              <a:xfrm>
                <a:off x="4227864" y="3000824"/>
                <a:ext cx="1505159" cy="17196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A3270258-D198-452D-455D-9080F6C497A8}"/>
                </a:ext>
              </a:extLst>
            </p:cNvPr>
            <p:cNvSpPr txBox="1"/>
            <p:nvPr/>
          </p:nvSpPr>
          <p:spPr>
            <a:xfrm>
              <a:off x="6262666" y="4895257"/>
              <a:ext cx="352773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49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 데이터 소스 추가 </a:t>
            </a:r>
            <a:r>
              <a:rPr lang="en-US" altLang="ko-KR" dirty="0"/>
              <a:t>[5]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1579203-6FD7-6A9D-02D8-BE248C5785E8}"/>
              </a:ext>
            </a:extLst>
          </p:cNvPr>
          <p:cNvSpPr txBox="1"/>
          <p:nvPr/>
        </p:nvSpPr>
        <p:spPr>
          <a:xfrm>
            <a:off x="746864" y="5417079"/>
            <a:ext cx="10972800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4번 </a:t>
            </a:r>
            <a:r>
              <a:rPr lang="en-US" altLang="ko-KR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save&amp;test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버튼을 클릭하여 데이터 소스 불러오기를 테스트하고 해당 데이터 소스를 저장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5번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과 같이 초록창이 나타나면 데이터 연결 및 연결저장이 완료 된 상태임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531F9E-3148-BF27-7C02-686F03834D2F}"/>
              </a:ext>
            </a:extLst>
          </p:cNvPr>
          <p:cNvGrpSpPr/>
          <p:nvPr/>
        </p:nvGrpSpPr>
        <p:grpSpPr>
          <a:xfrm>
            <a:off x="1127448" y="1032155"/>
            <a:ext cx="9721080" cy="4341061"/>
            <a:chOff x="389245" y="3407572"/>
            <a:chExt cx="5358447" cy="1431166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C6435D1-3532-179C-50D9-E8C9144CF639}"/>
                </a:ext>
              </a:extLst>
            </p:cNvPr>
            <p:cNvSpPr/>
            <p:nvPr/>
          </p:nvSpPr>
          <p:spPr>
            <a:xfrm>
              <a:off x="389245" y="3407572"/>
              <a:ext cx="5358447" cy="1421369"/>
            </a:xfrm>
            <a:custGeom>
              <a:avLst/>
              <a:gdLst/>
              <a:ahLst/>
              <a:cxnLst/>
              <a:rect l="l" t="t" r="r" b="b"/>
              <a:pathLst>
                <a:path w="8409559" h="4405007">
                  <a:moveTo>
                    <a:pt x="0" y="0"/>
                  </a:moveTo>
                  <a:lnTo>
                    <a:pt x="8409559" y="0"/>
                  </a:lnTo>
                  <a:lnTo>
                    <a:pt x="8409559" y="4405007"/>
                  </a:lnTo>
                  <a:lnTo>
                    <a:pt x="0" y="440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B4DDAF1-61AE-E933-4389-38A5AE018403}"/>
                </a:ext>
              </a:extLst>
            </p:cNvPr>
            <p:cNvSpPr/>
            <p:nvPr/>
          </p:nvSpPr>
          <p:spPr>
            <a:xfrm>
              <a:off x="1071913" y="4668222"/>
              <a:ext cx="873963" cy="170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B387B9A-CEDB-E67C-D097-3718857C1B33}"/>
                </a:ext>
              </a:extLst>
            </p:cNvPr>
            <p:cNvSpPr/>
            <p:nvPr/>
          </p:nvSpPr>
          <p:spPr>
            <a:xfrm>
              <a:off x="520197" y="4118389"/>
              <a:ext cx="1891478" cy="2465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E0AA922C-C931-7C59-F22E-E35F09D44454}"/>
                </a:ext>
              </a:extLst>
            </p:cNvPr>
            <p:cNvSpPr txBox="1"/>
            <p:nvPr/>
          </p:nvSpPr>
          <p:spPr>
            <a:xfrm>
              <a:off x="1007347" y="4530122"/>
              <a:ext cx="256563" cy="1843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4</a:t>
              </a:r>
            </a:p>
          </p:txBody>
        </p:sp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7C01FA78-E8C4-38C0-64D5-C47479FE0B30}"/>
                </a:ext>
              </a:extLst>
            </p:cNvPr>
            <p:cNvSpPr txBox="1"/>
            <p:nvPr/>
          </p:nvSpPr>
          <p:spPr>
            <a:xfrm>
              <a:off x="520197" y="3989716"/>
              <a:ext cx="184219" cy="1843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62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D371B7D-2A5D-4D85-BE3D-8CE51AF05B04}"/>
              </a:ext>
            </a:extLst>
          </p:cNvPr>
          <p:cNvSpPr txBox="1"/>
          <p:nvPr/>
        </p:nvSpPr>
        <p:spPr>
          <a:xfrm>
            <a:off x="1199456" y="1957663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C1C717B5-B728-4B99-B906-D1D7D0030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9456" y="3284984"/>
            <a:ext cx="5328592" cy="2592387"/>
          </a:xfrm>
        </p:spPr>
        <p:txBody>
          <a:bodyPr>
            <a:normAutofit/>
          </a:bodyPr>
          <a:lstStyle/>
          <a:p>
            <a:r>
              <a:rPr lang="en-US" altLang="ko-KR" dirty="0"/>
              <a:t>Subscriber(</a:t>
            </a:r>
            <a:r>
              <a:rPr lang="ko-KR" altLang="en-US" dirty="0"/>
              <a:t>센서 자료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5339656E-3C5B-48FF-732A-6C64B31A10B6}"/>
              </a:ext>
            </a:extLst>
          </p:cNvPr>
          <p:cNvSpPr txBox="1">
            <a:spLocks/>
          </p:cNvSpPr>
          <p:nvPr/>
        </p:nvSpPr>
        <p:spPr>
          <a:xfrm>
            <a:off x="6312024" y="3284984"/>
            <a:ext cx="5328592" cy="2592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buFont typeface="+mj-lt"/>
              <a:buAutoNum type="arabicPeriod"/>
              <a:defRPr lang="ko-KR" altLang="en-US" sz="2500" kern="12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Grafana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4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97478E8C-A751-8897-DD28-B4E104653105}"/>
              </a:ext>
            </a:extLst>
          </p:cNvPr>
          <p:cNvSpPr txBox="1"/>
          <p:nvPr/>
        </p:nvSpPr>
        <p:spPr>
          <a:xfrm>
            <a:off x="6960715" y="1355267"/>
            <a:ext cx="4384389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그래프를 띄울 대시보드를 생성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982051-7D1A-2999-7ABA-5ECF6F2629C6}"/>
              </a:ext>
            </a:extLst>
          </p:cNvPr>
          <p:cNvGrpSpPr/>
          <p:nvPr/>
        </p:nvGrpSpPr>
        <p:grpSpPr>
          <a:xfrm>
            <a:off x="943384" y="998607"/>
            <a:ext cx="5643363" cy="3290498"/>
            <a:chOff x="1028701" y="1014590"/>
            <a:chExt cx="5643363" cy="3290498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0D8941B1-1588-B425-3CAF-B2DB08D49EB3}"/>
                </a:ext>
              </a:extLst>
            </p:cNvPr>
            <p:cNvSpPr/>
            <p:nvPr/>
          </p:nvSpPr>
          <p:spPr>
            <a:xfrm>
              <a:off x="1028701" y="1028701"/>
              <a:ext cx="5643363" cy="3276387"/>
            </a:xfrm>
            <a:custGeom>
              <a:avLst/>
              <a:gdLst/>
              <a:ahLst/>
              <a:cxnLst/>
              <a:rect l="l" t="t" r="r" b="b"/>
              <a:pathLst>
                <a:path w="12624079" h="5336931">
                  <a:moveTo>
                    <a:pt x="0" y="0"/>
                  </a:moveTo>
                  <a:lnTo>
                    <a:pt x="12624079" y="0"/>
                  </a:lnTo>
                  <a:lnTo>
                    <a:pt x="12624079" y="5336931"/>
                  </a:lnTo>
                  <a:lnTo>
                    <a:pt x="0" y="533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D58491-B3BD-6609-8992-40E1D2E7701F}"/>
                </a:ext>
              </a:extLst>
            </p:cNvPr>
            <p:cNvSpPr/>
            <p:nvPr/>
          </p:nvSpPr>
          <p:spPr>
            <a:xfrm>
              <a:off x="5106780" y="3820506"/>
              <a:ext cx="1127611" cy="2753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0AE1B6BB-F8B0-3F04-3E1F-A6A9FC63B099}"/>
                </a:ext>
              </a:extLst>
            </p:cNvPr>
            <p:cNvSpPr txBox="1"/>
            <p:nvPr/>
          </p:nvSpPr>
          <p:spPr>
            <a:xfrm>
              <a:off x="2604538" y="3746036"/>
              <a:ext cx="2462818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ko-KR" altLang="en-US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대시보드 생성 클릭</a:t>
              </a:r>
              <a:endPara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E5DC81F-F8E8-A653-79C7-38FD52E26D86}"/>
                </a:ext>
              </a:extLst>
            </p:cNvPr>
            <p:cNvSpPr/>
            <p:nvPr/>
          </p:nvSpPr>
          <p:spPr>
            <a:xfrm>
              <a:off x="1028701" y="1371250"/>
              <a:ext cx="1127611" cy="2753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D27539F6-F35B-9B4E-C37A-FA8C8A12578F}"/>
                </a:ext>
              </a:extLst>
            </p:cNvPr>
            <p:cNvSpPr txBox="1"/>
            <p:nvPr/>
          </p:nvSpPr>
          <p:spPr>
            <a:xfrm>
              <a:off x="3148809" y="1014590"/>
              <a:ext cx="2119493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ko-KR" altLang="en-US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대시보드 클릭</a:t>
              </a:r>
              <a:endPara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C52755-6F33-DBDD-9AD7-6A23C82521B4}"/>
              </a:ext>
            </a:extLst>
          </p:cNvPr>
          <p:cNvGrpSpPr/>
          <p:nvPr/>
        </p:nvGrpSpPr>
        <p:grpSpPr>
          <a:xfrm>
            <a:off x="479376" y="4305681"/>
            <a:ext cx="5995929" cy="2155818"/>
            <a:chOff x="365960" y="4298333"/>
            <a:chExt cx="5995929" cy="21558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28D8C1-5D17-F63C-45F9-5E270FCCCD9E}"/>
                </a:ext>
              </a:extLst>
            </p:cNvPr>
            <p:cNvSpPr/>
            <p:nvPr/>
          </p:nvSpPr>
          <p:spPr>
            <a:xfrm>
              <a:off x="946648" y="4305088"/>
              <a:ext cx="5415241" cy="2149063"/>
            </a:xfrm>
            <a:custGeom>
              <a:avLst/>
              <a:gdLst/>
              <a:ahLst/>
              <a:cxnLst/>
              <a:rect l="l" t="t" r="r" b="b"/>
              <a:pathLst>
                <a:path w="11710173" h="3333279">
                  <a:moveTo>
                    <a:pt x="0" y="0"/>
                  </a:moveTo>
                  <a:lnTo>
                    <a:pt x="11710173" y="0"/>
                  </a:lnTo>
                  <a:lnTo>
                    <a:pt x="11710173" y="3333280"/>
                  </a:lnTo>
                  <a:lnTo>
                    <a:pt x="0" y="3333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245F50-B5AA-A10A-B46B-8D43514B929B}"/>
                </a:ext>
              </a:extLst>
            </p:cNvPr>
            <p:cNvSpPr/>
            <p:nvPr/>
          </p:nvSpPr>
          <p:spPr>
            <a:xfrm>
              <a:off x="3049184" y="5608221"/>
              <a:ext cx="1374276" cy="4421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A06C5563-74AE-0800-7D4A-269187694861}"/>
                </a:ext>
              </a:extLst>
            </p:cNvPr>
            <p:cNvSpPr txBox="1"/>
            <p:nvPr/>
          </p:nvSpPr>
          <p:spPr>
            <a:xfrm>
              <a:off x="4561765" y="5379619"/>
              <a:ext cx="287543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1</a:t>
              </a:r>
              <a:endPara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03C24D53-C8CA-42A4-6531-5AEDA13503B1}"/>
                </a:ext>
              </a:extLst>
            </p:cNvPr>
            <p:cNvSpPr/>
            <p:nvPr/>
          </p:nvSpPr>
          <p:spPr>
            <a:xfrm rot="2943776">
              <a:off x="4228790" y="4505161"/>
              <a:ext cx="952982" cy="539325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DF3FF410-4642-73EB-AD1B-CFE5448FC11A}"/>
                </a:ext>
              </a:extLst>
            </p:cNvPr>
            <p:cNvSpPr txBox="1"/>
            <p:nvPr/>
          </p:nvSpPr>
          <p:spPr>
            <a:xfrm>
              <a:off x="365960" y="5648343"/>
              <a:ext cx="2614072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ko-KR" altLang="en-US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시각화 생성하기 클릭</a:t>
              </a:r>
              <a:endPara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ACA6C647-01DB-CAA6-E3D0-84A107912C1B}"/>
              </a:ext>
            </a:extLst>
          </p:cNvPr>
          <p:cNvSpPr txBox="1"/>
          <p:nvPr/>
        </p:nvSpPr>
        <p:spPr>
          <a:xfrm>
            <a:off x="6960715" y="4520644"/>
            <a:ext cx="4621685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대시보드 생성을 클릭하면 대시보드가 생성되고 대시보드의 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visualization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을 추가하기 위해 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1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번을 클릭</a:t>
            </a:r>
            <a:endParaRPr lang="en-US" sz="19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39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그래프 추가 </a:t>
            </a:r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97478E8C-A751-8897-DD28-B4E104653105}"/>
              </a:ext>
            </a:extLst>
          </p:cNvPr>
          <p:cNvSpPr txBox="1"/>
          <p:nvPr/>
        </p:nvSpPr>
        <p:spPr>
          <a:xfrm>
            <a:off x="4079776" y="1063736"/>
            <a:ext cx="3043656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 소스 연결을 진행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58DE6C-2516-F066-357F-AD4EEB73C613}"/>
              </a:ext>
            </a:extLst>
          </p:cNvPr>
          <p:cNvGrpSpPr/>
          <p:nvPr/>
        </p:nvGrpSpPr>
        <p:grpSpPr>
          <a:xfrm>
            <a:off x="839416" y="1556792"/>
            <a:ext cx="10153128" cy="4489528"/>
            <a:chOff x="409399" y="1794674"/>
            <a:chExt cx="8170593" cy="379456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799A84-BF1E-BBA0-508F-0C77EC84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399" y="1794674"/>
              <a:ext cx="8170593" cy="379456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E416EC-43AE-47A6-173F-D5558100044A}"/>
                </a:ext>
              </a:extLst>
            </p:cNvPr>
            <p:cNvGrpSpPr/>
            <p:nvPr/>
          </p:nvGrpSpPr>
          <p:grpSpPr>
            <a:xfrm>
              <a:off x="2090833" y="3263205"/>
              <a:ext cx="5097462" cy="603049"/>
              <a:chOff x="3613949" y="4503094"/>
              <a:chExt cx="5097462" cy="60304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6FB9215-9CAB-D2A4-1D05-31DC07987369}"/>
                  </a:ext>
                </a:extLst>
              </p:cNvPr>
              <p:cNvSpPr/>
              <p:nvPr/>
            </p:nvSpPr>
            <p:spPr>
              <a:xfrm>
                <a:off x="3613949" y="4727102"/>
                <a:ext cx="1127611" cy="2753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3">
                <a:extLst>
                  <a:ext uri="{FF2B5EF4-FFF2-40B4-BE49-F238E27FC236}">
                    <a16:creationId xmlns:a16="http://schemas.microsoft.com/office/drawing/2014/main" id="{3A5AAC7B-B3E6-C77D-24AE-001842AE7A75}"/>
                  </a:ext>
                </a:extLst>
              </p:cNvPr>
              <p:cNvSpPr txBox="1"/>
              <p:nvPr/>
            </p:nvSpPr>
            <p:spPr>
              <a:xfrm>
                <a:off x="6243058" y="4503094"/>
                <a:ext cx="335800" cy="40203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</a:pPr>
                <a:endParaRPr lang="en-US" sz="2199" dirty="0">
                  <a:solidFill>
                    <a:srgbClr val="090807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endParaRPr>
              </a:p>
            </p:txBody>
          </p:sp>
          <p:sp>
            <p:nvSpPr>
              <p:cNvPr id="24" name="TextBox 3">
                <a:extLst>
                  <a:ext uri="{FF2B5EF4-FFF2-40B4-BE49-F238E27FC236}">
                    <a16:creationId xmlns:a16="http://schemas.microsoft.com/office/drawing/2014/main" id="{FF3F27B1-8B67-1703-EAB7-4E6DC918B67E}"/>
                  </a:ext>
                </a:extLst>
              </p:cNvPr>
              <p:cNvSpPr txBox="1"/>
              <p:nvPr/>
            </p:nvSpPr>
            <p:spPr>
              <a:xfrm>
                <a:off x="4950372" y="4704110"/>
                <a:ext cx="3761039" cy="40203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</a:pPr>
                <a:r>
                  <a:rPr lang="ko-KR" altLang="en-US" sz="2199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Source Han Sans KR"/>
                    <a:sym typeface="Source Han Sans KR"/>
                  </a:rPr>
                  <a:t>이전에 생성했던 데이터 소스 </a:t>
                </a:r>
                <a:endParaRPr lang="en-US" sz="2199" dirty="0">
                  <a:solidFill>
                    <a:srgbClr val="090807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43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그래프 추가 </a:t>
            </a:r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0BD76B5-C61C-C603-073B-B4F31BEBD402}"/>
              </a:ext>
            </a:extLst>
          </p:cNvPr>
          <p:cNvSpPr txBox="1"/>
          <p:nvPr/>
        </p:nvSpPr>
        <p:spPr>
          <a:xfrm>
            <a:off x="732384" y="5350254"/>
            <a:ext cx="10873208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해당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화면이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나타나면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Query 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구문을 지우고 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Query.txt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안의 내용을 전체 복사하여 </a:t>
            </a:r>
            <a:r>
              <a:rPr lang="ko-KR" alt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붙여넣음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이후 </a:t>
            </a:r>
            <a:r>
              <a:rPr lang="ko-KR" alt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새로고침을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클릭</a:t>
            </a:r>
            <a:endParaRPr lang="en-US" sz="19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B87A00-FCE9-8E54-3DF9-837E90ECA753}"/>
              </a:ext>
            </a:extLst>
          </p:cNvPr>
          <p:cNvGrpSpPr/>
          <p:nvPr/>
        </p:nvGrpSpPr>
        <p:grpSpPr>
          <a:xfrm>
            <a:off x="1524472" y="1038868"/>
            <a:ext cx="9289032" cy="4153503"/>
            <a:chOff x="-24031" y="976951"/>
            <a:chExt cx="6186423" cy="30188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B83DE5-1F85-4FEE-E914-5265A38B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031" y="1054342"/>
              <a:ext cx="6186423" cy="290554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AC33B6-4FF2-EFC2-C17C-9D4A131716BF}"/>
                </a:ext>
              </a:extLst>
            </p:cNvPr>
            <p:cNvSpPr/>
            <p:nvPr/>
          </p:nvSpPr>
          <p:spPr>
            <a:xfrm>
              <a:off x="911424" y="3198847"/>
              <a:ext cx="3888432" cy="796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1C95032C-8BEB-0073-81FC-E1AD4A9D2706}"/>
                </a:ext>
              </a:extLst>
            </p:cNvPr>
            <p:cNvSpPr txBox="1"/>
            <p:nvPr/>
          </p:nvSpPr>
          <p:spPr>
            <a:xfrm>
              <a:off x="3841235" y="2903345"/>
              <a:ext cx="1318660" cy="336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altLang="ko-KR" sz="2199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Query </a:t>
              </a:r>
              <a:r>
                <a:rPr lang="ko-KR" altLang="en-US" sz="2199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구문</a:t>
              </a:r>
              <a:endParaRPr lang="en-US" sz="2199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2C205E-1ECA-CFA2-24C8-5017147A5A89}"/>
                </a:ext>
              </a:extLst>
            </p:cNvPr>
            <p:cNvSpPr/>
            <p:nvPr/>
          </p:nvSpPr>
          <p:spPr>
            <a:xfrm>
              <a:off x="4745211" y="1335295"/>
              <a:ext cx="132784" cy="1965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A8050CDE-B43F-C69F-D3F4-5DB3A50ED00A}"/>
                </a:ext>
              </a:extLst>
            </p:cNvPr>
            <p:cNvSpPr txBox="1"/>
            <p:nvPr/>
          </p:nvSpPr>
          <p:spPr>
            <a:xfrm>
              <a:off x="3287688" y="976951"/>
              <a:ext cx="1872207" cy="402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ko-KR" altLang="en-US" sz="2199" dirty="0" err="1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새로고침</a:t>
              </a:r>
              <a:r>
                <a:rPr lang="ko-KR" altLang="en-US" sz="2199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ource Han Sans KR"/>
                  <a:sym typeface="Source Han Sans KR"/>
                </a:rPr>
                <a:t> 클릭</a:t>
              </a:r>
              <a:endParaRPr lang="en-US" sz="2199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72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그래프 추가 </a:t>
            </a:r>
            <a:r>
              <a:rPr lang="en-US" altLang="ko-KR" dirty="0"/>
              <a:t>[3]</a:t>
            </a:r>
            <a:endParaRPr lang="ko-KR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7A1A2E7-A5BB-51CB-555A-F89E33DBB523}"/>
              </a:ext>
            </a:extLst>
          </p:cNvPr>
          <p:cNvSpPr/>
          <p:nvPr/>
        </p:nvSpPr>
        <p:spPr>
          <a:xfrm>
            <a:off x="1055440" y="1066684"/>
            <a:ext cx="9649072" cy="4306532"/>
          </a:xfrm>
          <a:custGeom>
            <a:avLst/>
            <a:gdLst/>
            <a:ahLst/>
            <a:cxnLst/>
            <a:rect l="l" t="t" r="r" b="b"/>
            <a:pathLst>
              <a:path w="8668246" h="6087002">
                <a:moveTo>
                  <a:pt x="0" y="0"/>
                </a:moveTo>
                <a:lnTo>
                  <a:pt x="8668246" y="0"/>
                </a:lnTo>
                <a:lnTo>
                  <a:pt x="8668246" y="6087002"/>
                </a:lnTo>
                <a:lnTo>
                  <a:pt x="0" y="608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6E73BA2-AEB5-B875-CA0E-2F51CF15BE52}"/>
              </a:ext>
            </a:extLst>
          </p:cNvPr>
          <p:cNvSpPr txBox="1"/>
          <p:nvPr/>
        </p:nvSpPr>
        <p:spPr>
          <a:xfrm>
            <a:off x="1847528" y="5608573"/>
            <a:ext cx="524316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저장되어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있는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값들을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그래프화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한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모습</a:t>
            </a:r>
            <a:endParaRPr lang="en-US" sz="19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15096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그래프 추가 </a:t>
            </a:r>
            <a:r>
              <a:rPr lang="en-US" altLang="ko-KR" dirty="0"/>
              <a:t>[4]</a:t>
            </a:r>
            <a:endParaRPr lang="ko-KR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D71F4BE7-F2B4-B3DF-E15C-6EF1C18A8136}"/>
              </a:ext>
            </a:extLst>
          </p:cNvPr>
          <p:cNvSpPr/>
          <p:nvPr/>
        </p:nvSpPr>
        <p:spPr>
          <a:xfrm>
            <a:off x="479376" y="1083452"/>
            <a:ext cx="3319686" cy="3557480"/>
          </a:xfrm>
          <a:custGeom>
            <a:avLst/>
            <a:gdLst/>
            <a:ahLst/>
            <a:cxnLst/>
            <a:rect l="l" t="t" r="r" b="b"/>
            <a:pathLst>
              <a:path w="5563239" h="5359515">
                <a:moveTo>
                  <a:pt x="0" y="0"/>
                </a:moveTo>
                <a:lnTo>
                  <a:pt x="5563239" y="0"/>
                </a:lnTo>
                <a:lnTo>
                  <a:pt x="5563239" y="5359514"/>
                </a:lnTo>
                <a:lnTo>
                  <a:pt x="0" y="5359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B37235C-89BC-84FA-6A6F-19EF8B238E0F}"/>
              </a:ext>
            </a:extLst>
          </p:cNvPr>
          <p:cNvSpPr/>
          <p:nvPr/>
        </p:nvSpPr>
        <p:spPr>
          <a:xfrm>
            <a:off x="119336" y="5253649"/>
            <a:ext cx="4831854" cy="796909"/>
          </a:xfrm>
          <a:custGeom>
            <a:avLst/>
            <a:gdLst/>
            <a:ahLst/>
            <a:cxnLst/>
            <a:rect l="l" t="t" r="r" b="b"/>
            <a:pathLst>
              <a:path w="9901546" h="864050">
                <a:moveTo>
                  <a:pt x="0" y="0"/>
                </a:moveTo>
                <a:lnTo>
                  <a:pt x="9901546" y="0"/>
                </a:lnTo>
                <a:lnTo>
                  <a:pt x="9901546" y="864050"/>
                </a:lnTo>
                <a:lnTo>
                  <a:pt x="0" y="86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8009EF3-05AF-A8F2-D9D4-43F33EA5FBEB}"/>
              </a:ext>
            </a:extLst>
          </p:cNvPr>
          <p:cNvSpPr txBox="1"/>
          <p:nvPr/>
        </p:nvSpPr>
        <p:spPr>
          <a:xfrm>
            <a:off x="4079776" y="1205896"/>
            <a:ext cx="7776864" cy="1881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SELECT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아래의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문자들은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가져올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열들을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의미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즉 status AS “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status”,를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지우면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그래프화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할 때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해당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값들을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가져오지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않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음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285750" indent="-28575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- Status AS “status”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에서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status는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가져올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열의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이름을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“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status”는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가져온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데이터를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표시할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범례를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뜻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함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998"/>
              </a:lnSpc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ex) status AS “status”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→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status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열을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불러와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Status으로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표기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66F81996-42CD-85A6-E323-767F56BF89A4}"/>
              </a:ext>
            </a:extLst>
          </p:cNvPr>
          <p:cNvSpPr txBox="1"/>
          <p:nvPr/>
        </p:nvSpPr>
        <p:spPr>
          <a:xfrm>
            <a:off x="5126360" y="3444240"/>
            <a:ext cx="6946304" cy="2650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WHERE아래의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값들은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조건문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998"/>
              </a:lnSpc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→ topic IN (‘case4’, ‘case2’, ‘case3’)와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같이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topic열에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해당하는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값중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case4</a:t>
            </a:r>
          </a:p>
          <a:p>
            <a:pPr>
              <a:lnSpc>
                <a:spcPts val="2998"/>
              </a:lnSpc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 or case2 or case3인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값들만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998"/>
              </a:lnSpc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 ex) status IN (0) -&gt;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0인 즉,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측정버튼을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누르지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않은경우만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285750" indent="-28575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각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조건은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AND  로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구분하고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topic IN (‘case4’) AND CH4 &lt;100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이런식으로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활용할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수도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있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음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998"/>
              </a:lnSpc>
            </a:pP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(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topic이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case4이고 CH4값이 100미만인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데이터만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가져옴</a:t>
            </a:r>
            <a:r>
              <a:rPr 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013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 연결 및 </a:t>
            </a:r>
            <a:r>
              <a:rPr lang="ko-KR" altLang="en-US" dirty="0" err="1"/>
              <a:t>대쉬보드</a:t>
            </a:r>
            <a:r>
              <a:rPr lang="ko-KR" altLang="en-US" dirty="0"/>
              <a:t> 생성 </a:t>
            </a:r>
            <a:r>
              <a:rPr lang="en-US" altLang="ko-KR" dirty="0"/>
              <a:t>_</a:t>
            </a:r>
            <a:r>
              <a:rPr lang="ko-KR" altLang="en-US" dirty="0"/>
              <a:t>그래프 추가 </a:t>
            </a:r>
            <a:r>
              <a:rPr lang="en-US" altLang="ko-KR" dirty="0"/>
              <a:t>[5]</a:t>
            </a:r>
            <a:endParaRPr lang="ko-KR" alt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A729B76-590B-17DC-8B8E-C7F9D4B9C900}"/>
              </a:ext>
            </a:extLst>
          </p:cNvPr>
          <p:cNvSpPr txBox="1"/>
          <p:nvPr/>
        </p:nvSpPr>
        <p:spPr>
          <a:xfrm>
            <a:off x="9480376" y="2112345"/>
            <a:ext cx="25202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apply를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눌러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대시보드를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</a:t>
            </a:r>
            <a:r>
              <a:rPr 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5BB84A5-5254-B311-29EC-223CE009C278}"/>
              </a:ext>
            </a:extLst>
          </p:cNvPr>
          <p:cNvSpPr txBox="1"/>
          <p:nvPr/>
        </p:nvSpPr>
        <p:spPr>
          <a:xfrm>
            <a:off x="7329194" y="4293096"/>
            <a:ext cx="4302363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98"/>
              </a:lnSpc>
              <a:buFont typeface="Wingdings" panose="05000000000000000000" pitchFamily="2" charset="2"/>
              <a:buChar char="§"/>
            </a:pP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이후 대시보드에 </a:t>
            </a:r>
            <a:r>
              <a:rPr lang="ko-KR" altLang="en-US" sz="19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시각화할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그래프를 추가 하고 싶을 때 </a:t>
            </a: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Add. </a:t>
            </a:r>
          </a:p>
          <a:p>
            <a:pPr>
              <a:lnSpc>
                <a:spcPts val="2998"/>
              </a:lnSpc>
            </a:pPr>
            <a:r>
              <a:rPr lang="en-US" altLang="ko-KR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→ Visualization</a:t>
            </a:r>
            <a:r>
              <a:rPr lang="ko-KR" altLang="en-US" sz="19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을 클릭하여 추가</a:t>
            </a:r>
            <a:endParaRPr lang="en-US" sz="19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4343D6-D674-98ED-D7C4-DD61F6795264}"/>
              </a:ext>
            </a:extLst>
          </p:cNvPr>
          <p:cNvGrpSpPr/>
          <p:nvPr/>
        </p:nvGrpSpPr>
        <p:grpSpPr>
          <a:xfrm>
            <a:off x="439319" y="4125197"/>
            <a:ext cx="6638528" cy="1982250"/>
            <a:chOff x="609601" y="4165413"/>
            <a:chExt cx="6638528" cy="19822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D1FFEC9-3CBA-4DBB-6FCD-B054740D12A9}"/>
                </a:ext>
              </a:extLst>
            </p:cNvPr>
            <p:cNvSpPr/>
            <p:nvPr/>
          </p:nvSpPr>
          <p:spPr>
            <a:xfrm>
              <a:off x="609601" y="4165413"/>
              <a:ext cx="6638528" cy="1982250"/>
            </a:xfrm>
            <a:custGeom>
              <a:avLst/>
              <a:gdLst/>
              <a:ahLst/>
              <a:cxnLst/>
              <a:rect l="l" t="t" r="r" b="b"/>
              <a:pathLst>
                <a:path w="10173965" h="3481664">
                  <a:moveTo>
                    <a:pt x="0" y="0"/>
                  </a:moveTo>
                  <a:lnTo>
                    <a:pt x="10173965" y="0"/>
                  </a:lnTo>
                  <a:lnTo>
                    <a:pt x="10173965" y="3481664"/>
                  </a:lnTo>
                  <a:lnTo>
                    <a:pt x="0" y="348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42EB44-992E-F27E-B7E2-6FF840DB3A6E}"/>
                </a:ext>
              </a:extLst>
            </p:cNvPr>
            <p:cNvSpPr/>
            <p:nvPr/>
          </p:nvSpPr>
          <p:spPr>
            <a:xfrm>
              <a:off x="1343472" y="4581128"/>
              <a:ext cx="2084707" cy="3870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445CAD-8740-1100-C92B-26C991759D00}"/>
              </a:ext>
            </a:extLst>
          </p:cNvPr>
          <p:cNvGrpSpPr/>
          <p:nvPr/>
        </p:nvGrpSpPr>
        <p:grpSpPr>
          <a:xfrm>
            <a:off x="191344" y="969832"/>
            <a:ext cx="9178317" cy="2947508"/>
            <a:chOff x="479376" y="1701405"/>
            <a:chExt cx="9178317" cy="2042680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DCBDE134-7E7A-3ADF-2BF1-D3315803CE74}"/>
                </a:ext>
              </a:extLst>
            </p:cNvPr>
            <p:cNvSpPr/>
            <p:nvPr/>
          </p:nvSpPr>
          <p:spPr>
            <a:xfrm>
              <a:off x="479376" y="1761834"/>
              <a:ext cx="9178317" cy="1982251"/>
            </a:xfrm>
            <a:custGeom>
              <a:avLst/>
              <a:gdLst/>
              <a:ahLst/>
              <a:cxnLst/>
              <a:rect l="l" t="t" r="r" b="b"/>
              <a:pathLst>
                <a:path w="11071001" h="4252236">
                  <a:moveTo>
                    <a:pt x="0" y="0"/>
                  </a:moveTo>
                  <a:lnTo>
                    <a:pt x="11071001" y="0"/>
                  </a:lnTo>
                  <a:lnTo>
                    <a:pt x="11071001" y="4252236"/>
                  </a:lnTo>
                  <a:lnTo>
                    <a:pt x="0" y="425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0613F8-0D8E-D411-8427-AA65B3E62C2E}"/>
                </a:ext>
              </a:extLst>
            </p:cNvPr>
            <p:cNvSpPr/>
            <p:nvPr/>
          </p:nvSpPr>
          <p:spPr>
            <a:xfrm>
              <a:off x="8203145" y="1701405"/>
              <a:ext cx="821248" cy="26395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684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961C8877-6CE0-4150-9752-8F88B2526E04}"/>
              </a:ext>
            </a:extLst>
          </p:cNvPr>
          <p:cNvSpPr txBox="1">
            <a:spLocks/>
          </p:cNvSpPr>
          <p:nvPr/>
        </p:nvSpPr>
        <p:spPr>
          <a:xfrm>
            <a:off x="3533832" y="4149080"/>
            <a:ext cx="518316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D8894D-3B81-4878-ACA3-364714E47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84B13-3542-4985-AF9B-439718D6D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Subscriber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BA5E20B-726F-448B-98A0-54E0975D57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1600" dirty="0"/>
              <a:t>데이터 수신 방법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1D89726-8FBA-4EBA-A3DF-33390503A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965" y="3464741"/>
            <a:ext cx="7273304" cy="2592387"/>
          </a:xfrm>
        </p:spPr>
        <p:txBody>
          <a:bodyPr/>
          <a:lstStyle/>
          <a:p>
            <a:r>
              <a:rPr lang="en-US" altLang="ko-KR" dirty="0"/>
              <a:t>EXE </a:t>
            </a:r>
            <a:r>
              <a:rPr lang="ko-KR" altLang="en-US" dirty="0"/>
              <a:t>파일 실행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QTbrowser</a:t>
            </a:r>
            <a:r>
              <a:rPr lang="ko-KR" altLang="en-US" dirty="0"/>
              <a:t>를 사용해 데이터의 </a:t>
            </a:r>
            <a:r>
              <a:rPr lang="en-US" altLang="ko-KR" dirty="0"/>
              <a:t>csv</a:t>
            </a:r>
            <a:r>
              <a:rPr lang="ko-KR" altLang="en-US" dirty="0"/>
              <a:t> 저장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4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1. EXE</a:t>
            </a:r>
            <a:r>
              <a:rPr lang="ko-KR" altLang="en-US" dirty="0">
                <a:latin typeface="Bahnschrift Light" panose="020B0502040204020203" pitchFamily="34" charset="0"/>
              </a:rPr>
              <a:t> 파일 실행</a:t>
            </a:r>
            <a:r>
              <a:rPr lang="en-US" altLang="ko-KR" dirty="0">
                <a:latin typeface="Bahnschrift Light" panose="020B0502040204020203" pitchFamily="34" charset="0"/>
              </a:rPr>
              <a:t> ; </a:t>
            </a:r>
            <a:r>
              <a:rPr lang="ko-KR" altLang="en-US" dirty="0">
                <a:latin typeface="Bahnschrift Light" panose="020B0502040204020203" pitchFamily="34" charset="0"/>
              </a:rPr>
              <a:t>서버 연결하기</a:t>
            </a:r>
            <a:r>
              <a:rPr lang="en-US" altLang="ko-KR" dirty="0">
                <a:latin typeface="Bahnschrift Light" panose="020B0502040204020203" pitchFamily="34" charset="0"/>
              </a:rPr>
              <a:t>_</a:t>
            </a:r>
            <a:r>
              <a:rPr lang="ko-KR" altLang="en-US" dirty="0">
                <a:latin typeface="Bahnschrift Light" panose="020B0502040204020203" pitchFamily="34" charset="0"/>
              </a:rPr>
              <a:t>압축해제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8B3F189-EB2F-9315-C627-9FF5210457F1}"/>
              </a:ext>
            </a:extLst>
          </p:cNvPr>
          <p:cNvSpPr/>
          <p:nvPr/>
        </p:nvSpPr>
        <p:spPr>
          <a:xfrm>
            <a:off x="830620" y="1078527"/>
            <a:ext cx="5433118" cy="2510351"/>
          </a:xfrm>
          <a:custGeom>
            <a:avLst/>
            <a:gdLst/>
            <a:ahLst/>
            <a:cxnLst/>
            <a:rect l="l" t="t" r="r" b="b"/>
            <a:pathLst>
              <a:path w="8537261" h="6244300">
                <a:moveTo>
                  <a:pt x="0" y="0"/>
                </a:moveTo>
                <a:lnTo>
                  <a:pt x="8537261" y="0"/>
                </a:lnTo>
                <a:lnTo>
                  <a:pt x="8537261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AF4F8-F591-20F7-E632-5EF0766A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99" y="3758000"/>
            <a:ext cx="5236839" cy="25103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FC0EBE-0CF5-32B2-54F0-32A9D141DF8B}"/>
              </a:ext>
            </a:extLst>
          </p:cNvPr>
          <p:cNvSpPr/>
          <p:nvPr/>
        </p:nvSpPr>
        <p:spPr>
          <a:xfrm>
            <a:off x="1775520" y="5013176"/>
            <a:ext cx="15841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B2D5F39-9D8B-DBBF-9CD1-3832EDDFE26C}"/>
              </a:ext>
            </a:extLst>
          </p:cNvPr>
          <p:cNvSpPr txBox="1"/>
          <p:nvPr/>
        </p:nvSpPr>
        <p:spPr>
          <a:xfrm>
            <a:off x="6918319" y="1800726"/>
            <a:ext cx="4340086" cy="82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1. 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원하는 폴더내</a:t>
            </a:r>
            <a:endParaRPr lang="en-US" altLang="ko-KR" sz="21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Subscriber.zip  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압축 해제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  <a:endParaRPr lang="en-US" sz="21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FCB3FDF1-0837-6438-6C6D-B2FE6566D7E4}"/>
              </a:ext>
            </a:extLst>
          </p:cNvPr>
          <p:cNvSpPr txBox="1"/>
          <p:nvPr/>
        </p:nvSpPr>
        <p:spPr>
          <a:xfrm>
            <a:off x="6948591" y="4224627"/>
            <a:ext cx="4836041" cy="82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299"/>
              </a:lnSpc>
              <a:buAutoNum type="arabicPeriod" startAt="2"/>
            </a:pPr>
            <a:r>
              <a: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Subscriber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폴더 내의 </a:t>
            </a:r>
            <a:r>
              <a:rPr 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test.exe 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파일 실행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  <a:endParaRPr lang="en-US" sz="21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5991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1. EXE </a:t>
            </a:r>
            <a:r>
              <a:rPr lang="ko-KR" altLang="en-US" dirty="0">
                <a:latin typeface="Bahnschrift Light" panose="020B0502040204020203" pitchFamily="34" charset="0"/>
              </a:rPr>
              <a:t>파일 실행 </a:t>
            </a:r>
            <a:r>
              <a:rPr lang="en-US" altLang="ko-KR" dirty="0">
                <a:latin typeface="Bahnschrift Light" panose="020B0502040204020203" pitchFamily="34" charset="0"/>
              </a:rPr>
              <a:t>: </a:t>
            </a:r>
            <a:r>
              <a:rPr lang="ko-KR" altLang="en-US" dirty="0">
                <a:latin typeface="Bahnschrift Light" panose="020B0502040204020203" pitchFamily="34" charset="0"/>
              </a:rPr>
              <a:t>서버 연결하기</a:t>
            </a:r>
            <a:r>
              <a:rPr lang="en-US" altLang="ko-KR" dirty="0">
                <a:latin typeface="Bahnschrift Light" panose="020B0502040204020203" pitchFamily="34" charset="0"/>
              </a:rPr>
              <a:t>_</a:t>
            </a:r>
            <a:r>
              <a:rPr lang="ko-KR" altLang="en-US" dirty="0">
                <a:latin typeface="Bahnschrift Light" panose="020B0502040204020203" pitchFamily="34" charset="0"/>
              </a:rPr>
              <a:t>파일 실행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B258CD8-65A7-E8EC-5B50-9FD54A63BF9B}"/>
              </a:ext>
            </a:extLst>
          </p:cNvPr>
          <p:cNvSpPr txBox="1"/>
          <p:nvPr/>
        </p:nvSpPr>
        <p:spPr>
          <a:xfrm>
            <a:off x="6744072" y="2122739"/>
            <a:ext cx="4838328" cy="2941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3.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해당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화면이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출력되면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정상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실행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→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아무것도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나오지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않거나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연결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실패가</a:t>
            </a:r>
            <a:endParaRPr lang="en-US" altLang="ko-KR" sz="21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나오면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실행 파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일을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종료하고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재실행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 marL="263525" indent="-263525"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4. 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정상 실행되었다면 자동으로 </a:t>
            </a:r>
            <a:r>
              <a:rPr lang="ko-KR" altLang="en-US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업로드되는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데이터들을 폴더안의 </a:t>
            </a:r>
            <a:r>
              <a:rPr lang="en-US" altLang="ko-KR" sz="2199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sensor_data.sqlite</a:t>
            </a:r>
            <a:r>
              <a:rPr lang="ko-KR" altLang="en-US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에 저장</a:t>
            </a:r>
            <a:r>
              <a:rPr lang="en-US" altLang="ko-KR" sz="2199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DBAFAC-41F5-743A-7F46-DE190E7E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11" y="1304150"/>
            <a:ext cx="6156845" cy="4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2. </a:t>
            </a:r>
            <a:r>
              <a:rPr lang="en-US" altLang="ko-KR" dirty="0" err="1"/>
              <a:t>QTbrowser</a:t>
            </a:r>
            <a:r>
              <a:rPr lang="ko-KR" altLang="en-US" dirty="0"/>
              <a:t>를 사용해 데이터의 </a:t>
            </a:r>
            <a:r>
              <a:rPr lang="en-US" altLang="ko-KR" dirty="0"/>
              <a:t>csv</a:t>
            </a:r>
            <a:r>
              <a:rPr lang="ko-KR" altLang="en-US" dirty="0"/>
              <a:t> 저장</a:t>
            </a:r>
            <a:endParaRPr lang="ko-KR" altLang="en-US" dirty="0">
              <a:latin typeface="Bahnschrift Light" panose="020B0502040204020203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998D39-2B4E-6CCB-1CC9-A0FBDBEC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1001810"/>
            <a:ext cx="4857868" cy="2743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08B9AF-EE74-18B3-9ED7-FB67F53B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1" y="3810243"/>
            <a:ext cx="4025986" cy="262650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AFA8FAE-CAFB-853B-4B06-3F03CD5CAB9B}"/>
              </a:ext>
            </a:extLst>
          </p:cNvPr>
          <p:cNvSpPr txBox="1"/>
          <p:nvPr/>
        </p:nvSpPr>
        <p:spPr>
          <a:xfrm>
            <a:off x="5386536" y="1563811"/>
            <a:ext cx="6312704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sensor_data.sqlite에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저장된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값 중 </a:t>
            </a: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원하는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데이터를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csv파일로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</a:t>
            </a:r>
            <a:r>
              <a:rPr lang="en-US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26526-A365-782E-DC8B-67E01E78B9B3}"/>
              </a:ext>
            </a:extLst>
          </p:cNvPr>
          <p:cNvSpPr txBox="1"/>
          <p:nvPr/>
        </p:nvSpPr>
        <p:spPr>
          <a:xfrm>
            <a:off x="5503376" y="2636912"/>
            <a:ext cx="6195864" cy="2887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299"/>
              </a:lnSpc>
              <a:buAutoNum type="arabicPeriod"/>
            </a:pP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Csv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파일명 미 </a:t>
            </a:r>
            <a:r>
              <a:rPr lang="ko-KR" alt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입력시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sensor_data.csv 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로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457200" indent="-457200">
              <a:lnSpc>
                <a:spcPts val="3299"/>
              </a:lnSpc>
              <a:buAutoNum type="arabicPeriod"/>
            </a:pP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저장할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topic </a:t>
            </a:r>
            <a:r>
              <a:rPr lang="ko-KR" altLang="en-US" sz="14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기기별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case1,case2,…case5 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로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topic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이 설정되어 있고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“,”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로 구분하여 입력함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  Ex) case1,case2 -&gt; case1 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과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case2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를 다운로드</a:t>
            </a:r>
            <a:endParaRPr lang="en-US" altLang="ko-KR" sz="14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  <a:p>
            <a:pPr marL="457200" indent="-457200">
              <a:lnSpc>
                <a:spcPts val="3299"/>
              </a:lnSpc>
              <a:buAutoNum type="arabicPeriod" startAt="3"/>
            </a:pP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저장할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column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들을 선택할 수 있음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 marL="457200" indent="-457200">
              <a:lnSpc>
                <a:spcPts val="3299"/>
              </a:lnSpc>
              <a:buAutoNum type="arabicPeriod" startAt="3"/>
            </a:pP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저장할 데이터 선택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status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로 구분되는 측정 데이터를 선택할 수 있음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       →1~4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번을 선택 후 측정 파일 다운로드를 클릭하여 </a:t>
            </a:r>
            <a:r>
              <a:rPr lang="en-US" altLang="ko-KR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csv</a:t>
            </a:r>
            <a:r>
              <a:rPr lang="ko-KR" altLang="en-US" sz="14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파일로 저장</a:t>
            </a:r>
            <a:endParaRPr lang="en-US" altLang="ko-KR" sz="14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4681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D8894D-3B81-4878-ACA3-364714E47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84B13-3542-4985-AF9B-439718D6D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맑은 고딕 Semilight" panose="020B0502040204020203" pitchFamily="50" charset="-127"/>
              </a:rPr>
              <a:t>Grafana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BA5E20B-726F-448B-98A0-54E0975D57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sz="1600" dirty="0">
                <a:cs typeface="맑은 고딕 Semilight" panose="020B0502040204020203" pitchFamily="50" charset="-127"/>
              </a:rPr>
              <a:t>그래프 시각화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1D89726-8FBA-4EBA-A3DF-33390503A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291256"/>
            <a:ext cx="10369152" cy="259238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cs typeface="맑은 고딕 Semilight" panose="020B0502040204020203" pitchFamily="50" charset="-127"/>
              </a:rPr>
              <a:t>Grafana</a:t>
            </a:r>
            <a:r>
              <a:rPr lang="ko-KR" altLang="en-US" dirty="0">
                <a:cs typeface="맑은 고딕 Semilight" panose="020B0502040204020203" pitchFamily="50" charset="-127"/>
              </a:rPr>
              <a:t> 설치</a:t>
            </a:r>
            <a:r>
              <a:rPr lang="en-US" altLang="ko-KR" dirty="0">
                <a:cs typeface="맑은 고딕 Semilight" panose="020B0502040204020203" pitchFamily="50" charset="-127"/>
              </a:rPr>
              <a:t>, localhost:3000</a:t>
            </a:r>
            <a:r>
              <a:rPr lang="ko-KR" altLang="en-US" dirty="0">
                <a:cs typeface="맑은 고딕 Semilight" panose="020B0502040204020203" pitchFamily="50" charset="-127"/>
              </a:rPr>
              <a:t>으로 </a:t>
            </a:r>
            <a:r>
              <a:rPr lang="en-US" altLang="ko-KR" dirty="0">
                <a:cs typeface="맑은 고딕 Semilight" panose="020B0502040204020203" pitchFamily="50" charset="-127"/>
              </a:rPr>
              <a:t>Grafana</a:t>
            </a:r>
            <a:r>
              <a:rPr lang="ko-KR" altLang="en-US" dirty="0">
                <a:cs typeface="맑은 고딕 Semilight" panose="020B0502040204020203" pitchFamily="50" charset="-127"/>
              </a:rPr>
              <a:t> 실행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cs typeface="맑은 고딕 Semilight" panose="020B0502040204020203" pitchFamily="50" charset="-127"/>
              </a:rPr>
              <a:t>데이터 소스 연결 및 대시보드 생성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cs typeface="맑은 고딕 Semilight" panose="020B0502040204020203" pitchFamily="50" charset="-127"/>
              </a:rPr>
              <a:t>그래프 추가 </a:t>
            </a:r>
            <a:r>
              <a:rPr lang="en-US" altLang="ko-KR" dirty="0">
                <a:cs typeface="맑은 고딕 Semilight" panose="020B0502040204020203" pitchFamily="50" charset="-127"/>
              </a:rPr>
              <a:t>: Visualization</a:t>
            </a:r>
            <a:r>
              <a:rPr lang="ko-KR" altLang="en-US" dirty="0">
                <a:cs typeface="맑은 고딕 Semilight" panose="020B0502040204020203" pitchFamily="50" charset="-127"/>
              </a:rPr>
              <a:t> 추가 후 쿼리 입력 및 쿼리를 활용하여 그래프 조정</a:t>
            </a:r>
            <a:endParaRPr lang="en-US" altLang="ko-KR" dirty="0"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76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2D90A6-C84B-A6E3-87D6-C4C912DB8C48}"/>
              </a:ext>
            </a:extLst>
          </p:cNvPr>
          <p:cNvGrpSpPr/>
          <p:nvPr/>
        </p:nvGrpSpPr>
        <p:grpSpPr>
          <a:xfrm>
            <a:off x="407368" y="1196752"/>
            <a:ext cx="6480720" cy="4833473"/>
            <a:chOff x="335360" y="1326740"/>
            <a:chExt cx="6480720" cy="48334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B79BDA-BCD4-C739-25E8-F70183EEE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60" y="1326740"/>
              <a:ext cx="6480720" cy="483347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CCC454-D54F-6361-BC3F-B4890ADFCE95}"/>
                </a:ext>
              </a:extLst>
            </p:cNvPr>
            <p:cNvSpPr/>
            <p:nvPr/>
          </p:nvSpPr>
          <p:spPr>
            <a:xfrm>
              <a:off x="1847528" y="3275211"/>
              <a:ext cx="2376264" cy="2978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58208F20-A5A7-8B7E-59BB-CB0A6797E223}"/>
              </a:ext>
            </a:extLst>
          </p:cNvPr>
          <p:cNvSpPr txBox="1"/>
          <p:nvPr/>
        </p:nvSpPr>
        <p:spPr>
          <a:xfrm>
            <a:off x="7608168" y="2603696"/>
            <a:ext cx="3816424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그라파나</a:t>
            </a:r>
            <a:r>
              <a:rPr lang="en-US" altLang="ko-KR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.Txt</a:t>
            </a:r>
            <a:r>
              <a:rPr lang="ko-KR" altLang="en-US" sz="2000" dirty="0">
                <a:solidFill>
                  <a:srgbClr val="09080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ource Han Sans KR"/>
                <a:sym typeface="Source Han Sans KR"/>
              </a:rPr>
              <a:t>안의 링크로 접속</a:t>
            </a:r>
            <a:endParaRPr lang="en-US" sz="2000" dirty="0">
              <a:solidFill>
                <a:srgbClr val="09080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ource Han Sans KR"/>
              <a:sym typeface="Source Han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4C60C-72D6-E4F0-C89B-12A5961C7F3E}"/>
              </a:ext>
            </a:extLst>
          </p:cNvPr>
          <p:cNvSpPr txBox="1"/>
          <p:nvPr/>
        </p:nvSpPr>
        <p:spPr>
          <a:xfrm>
            <a:off x="7628800" y="3558810"/>
            <a:ext cx="447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https://grafana.com/grafana/download</a:t>
            </a:r>
          </a:p>
        </p:txBody>
      </p:sp>
    </p:spTree>
    <p:extLst>
      <p:ext uri="{BB962C8B-B14F-4D97-AF65-F5344CB8AC3E}">
        <p14:creationId xmlns:p14="http://schemas.microsoft.com/office/powerpoint/2010/main" val="212295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Grafana</a:t>
            </a:r>
            <a:r>
              <a:rPr lang="ko-KR" altLang="en-US" dirty="0"/>
              <a:t> 설치 </a:t>
            </a:r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4178B4-6D25-CA3D-8DF4-B35C2A66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175615"/>
            <a:ext cx="820891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8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11464</TotalTime>
  <Words>848</Words>
  <Application>Microsoft Office PowerPoint</Application>
  <PresentationFormat>와이드스크린</PresentationFormat>
  <Paragraphs>113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Bahnschrift Light</vt:lpstr>
      <vt:lpstr>G마켓 산스 Medium</vt:lpstr>
      <vt:lpstr>맑은 고딕</vt:lpstr>
      <vt:lpstr>Wingdings</vt:lpstr>
      <vt:lpstr>Bahnschrift Light Condensed</vt:lpstr>
      <vt:lpstr>굴림체</vt:lpstr>
      <vt:lpstr>맑은 고딕 Semilight</vt:lpstr>
      <vt:lpstr>G마켓 산스 Bold</vt:lpstr>
      <vt:lpstr>Arial</vt:lpstr>
      <vt:lpstr>Office 테마</vt:lpstr>
      <vt:lpstr>호흡기 단말장치  센서 자료 분석 사용 가이드</vt:lpstr>
      <vt:lpstr>PowerPoint 프레젠테이션</vt:lpstr>
      <vt:lpstr>PowerPoint 프레젠테이션</vt:lpstr>
      <vt:lpstr>1. EXE 파일 실행 ; 서버 연결하기_압축해제</vt:lpstr>
      <vt:lpstr>1. EXE 파일 실행 : 서버 연결하기_파일 실행</vt:lpstr>
      <vt:lpstr>2. QTbrowser를 사용해 데이터의 csv 저장</vt:lpstr>
      <vt:lpstr>PowerPoint 프레젠테이션</vt:lpstr>
      <vt:lpstr>1. Grafana 설치 [1]</vt:lpstr>
      <vt:lpstr>1. Grafana 설치 [2]</vt:lpstr>
      <vt:lpstr>1. Grafana 설치 [3]</vt:lpstr>
      <vt:lpstr>1. Grafana 설치 [4]</vt:lpstr>
      <vt:lpstr>1. Grafana 설치 [5]</vt:lpstr>
      <vt:lpstr>1. Grafana 설치 [6]</vt:lpstr>
      <vt:lpstr>1. Grafana 설치 [7]</vt:lpstr>
      <vt:lpstr>2. 데이터 소스 연결 및 대쉬보드 생성 _데이터 소스 추가 [1]</vt:lpstr>
      <vt:lpstr>2. 데이터 소스 연결 및 대쉬보드 생성 _데이터 소스 추가 [2]</vt:lpstr>
      <vt:lpstr>2. 데이터 소스 연결 및 대쉬보드 생성 _ 데이터 소스 추가 [3]</vt:lpstr>
      <vt:lpstr>2. 데이터 소스 연결 및 대쉬보드 생성 _ 데이터 소스 추가 [4]</vt:lpstr>
      <vt:lpstr>2. 데이터 소스 연결 및 대쉬보드 생성 _ 데이터 소스 추가 [5]</vt:lpstr>
      <vt:lpstr>2. 데이터 소스 연결 및 대쉬보드 생성 _대쉬보드 생성 [1]</vt:lpstr>
      <vt:lpstr>2. 데이터 소스 연결 및 대쉬보드 생성 _그래프 추가 [1]</vt:lpstr>
      <vt:lpstr>2. 데이터 소스 연결 및 대쉬보드 생성 _그래프 추가 [2]</vt:lpstr>
      <vt:lpstr>2. 데이터 소스 연결 및 대쉬보드 생성 _그래프 추가 [3]</vt:lpstr>
      <vt:lpstr>2. 데이터 소스 연결 및 대쉬보드 생성 _그래프 추가 [4]</vt:lpstr>
      <vt:lpstr>2. 데이터 소스 연결 및 대쉬보드 생성 _그래프 추가 [5]</vt:lpstr>
      <vt:lpstr>PowerPoint 프레젠테이션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5033</cp:lastModifiedBy>
  <cp:revision>967</cp:revision>
  <dcterms:created xsi:type="dcterms:W3CDTF">2010-02-01T08:03:16Z</dcterms:created>
  <dcterms:modified xsi:type="dcterms:W3CDTF">2024-08-09T15:56:08Z</dcterms:modified>
</cp:coreProperties>
</file>